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69" d="100"/>
          <a:sy n="69" d="100"/>
        </p:scale>
        <p:origin x="48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image" Target="../media/image20.wmf"/><Relationship Id="rId7" Type="http://schemas.openxmlformats.org/officeDocument/2006/relationships/image" Target="../media/image24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6" Type="http://schemas.openxmlformats.org/officeDocument/2006/relationships/image" Target="../media/image23.wmf"/><Relationship Id="rId5" Type="http://schemas.openxmlformats.org/officeDocument/2006/relationships/image" Target="../media/image22.wmf"/><Relationship Id="rId4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F2949-52E2-402F-A5B5-8917F25EB997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2ACA1-140E-4485-9855-02E13D988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8579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F2949-52E2-402F-A5B5-8917F25EB997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2ACA1-140E-4485-9855-02E13D988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391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F2949-52E2-402F-A5B5-8917F25EB997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2ACA1-140E-4485-9855-02E13D988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837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F2949-52E2-402F-A5B5-8917F25EB997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2ACA1-140E-4485-9855-02E13D988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313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F2949-52E2-402F-A5B5-8917F25EB997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2ACA1-140E-4485-9855-02E13D988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651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F2949-52E2-402F-A5B5-8917F25EB997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2ACA1-140E-4485-9855-02E13D988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900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F2949-52E2-402F-A5B5-8917F25EB997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2ACA1-140E-4485-9855-02E13D988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250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F2949-52E2-402F-A5B5-8917F25EB997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2ACA1-140E-4485-9855-02E13D988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869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F2949-52E2-402F-A5B5-8917F25EB997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2ACA1-140E-4485-9855-02E13D988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040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F2949-52E2-402F-A5B5-8917F25EB997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2ACA1-140E-4485-9855-02E13D988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264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F2949-52E2-402F-A5B5-8917F25EB997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2ACA1-140E-4485-9855-02E13D988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072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F2949-52E2-402F-A5B5-8917F25EB997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62ACA1-140E-4485-9855-02E13D988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116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5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13" Type="http://schemas.openxmlformats.org/officeDocument/2006/relationships/oleObject" Target="../embeddings/oleObject11.bin"/><Relationship Id="rId18" Type="http://schemas.openxmlformats.org/officeDocument/2006/relationships/image" Target="../media/image24.wmf"/><Relationship Id="rId3" Type="http://schemas.openxmlformats.org/officeDocument/2006/relationships/image" Target="../media/image26.emf"/><Relationship Id="rId7" Type="http://schemas.openxmlformats.org/officeDocument/2006/relationships/oleObject" Target="../embeddings/oleObject8.bin"/><Relationship Id="rId12" Type="http://schemas.openxmlformats.org/officeDocument/2006/relationships/image" Target="../media/image21.wmf"/><Relationship Id="rId1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3.wmf"/><Relationship Id="rId20" Type="http://schemas.openxmlformats.org/officeDocument/2006/relationships/image" Target="../media/image25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18.w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5" Type="http://schemas.openxmlformats.org/officeDocument/2006/relationships/oleObject" Target="../embeddings/oleObject12.bin"/><Relationship Id="rId10" Type="http://schemas.openxmlformats.org/officeDocument/2006/relationships/image" Target="../media/image20.wmf"/><Relationship Id="rId19" Type="http://schemas.openxmlformats.org/officeDocument/2006/relationships/oleObject" Target="../embeddings/oleObject14.bin"/><Relationship Id="rId4" Type="http://schemas.openxmlformats.org/officeDocument/2006/relationships/image" Target="../media/image27.emf"/><Relationship Id="rId9" Type="http://schemas.openxmlformats.org/officeDocument/2006/relationships/oleObject" Target="../embeddings/oleObject9.bin"/><Relationship Id="rId14" Type="http://schemas.openxmlformats.org/officeDocument/2006/relationships/image" Target="../media/image22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7" Type="http://schemas.openxmlformats.org/officeDocument/2006/relationships/image" Target="../media/image3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31.wmf"/><Relationship Id="rId4" Type="http://schemas.openxmlformats.org/officeDocument/2006/relationships/oleObject" Target="../embeddings/oleObject15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5.jpeg"/><Relationship Id="rId5" Type="http://schemas.openxmlformats.org/officeDocument/2006/relationships/image" Target="../media/image43.wmf"/><Relationship Id="rId4" Type="http://schemas.openxmlformats.org/officeDocument/2006/relationships/oleObject" Target="../embeddings/oleObject17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10.emf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9.wmf"/><Relationship Id="rId5" Type="http://schemas.openxmlformats.org/officeDocument/2006/relationships/image" Target="../media/image6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8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习题课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2792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792" y="1072082"/>
            <a:ext cx="10235533" cy="63664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96291" y="25978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应用层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DNS </a:t>
            </a:r>
            <a:endParaRPr lang="zh-CN" altLang="zh-CN" sz="20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传输层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UDP for DNS; TCP for HTTP</a:t>
            </a:r>
            <a:endParaRPr lang="zh-CN" altLang="zh-CN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724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02" y="946118"/>
            <a:ext cx="10354091" cy="1695482"/>
          </a:xfrm>
          <a:prstGeom prst="rect">
            <a:avLst/>
          </a:prstGeom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0992690"/>
              </p:ext>
            </p:extLst>
          </p:nvPr>
        </p:nvGraphicFramePr>
        <p:xfrm>
          <a:off x="3968754" y="3115994"/>
          <a:ext cx="2248488" cy="3290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3" name="公式" r:id="rId4" imgW="1562100" imgH="228600" progId="Equation.3">
                  <p:embed/>
                </p:oleObj>
              </mc:Choice>
              <mc:Fallback>
                <p:oleObj name="公式" r:id="rId4" imgW="156210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8754" y="3115994"/>
                        <a:ext cx="2248488" cy="32904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8409605"/>
              </p:ext>
            </p:extLst>
          </p:nvPr>
        </p:nvGraphicFramePr>
        <p:xfrm>
          <a:off x="6656537" y="3616504"/>
          <a:ext cx="3078447" cy="334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4" name="公式" r:id="rId6" imgW="2108200" imgH="228600" progId="Equation.3">
                  <p:embed/>
                </p:oleObj>
              </mc:Choice>
              <mc:Fallback>
                <p:oleObj name="公式" r:id="rId6" imgW="2108200" imgH="2286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6537" y="3616504"/>
                        <a:ext cx="3078447" cy="3348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1681018" y="3075709"/>
            <a:ext cx="2446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得到</a:t>
            </a:r>
            <a:r>
              <a:rPr lang="en-US" altLang="zh-CN" dirty="0" smtClean="0"/>
              <a:t>IP</a:t>
            </a:r>
            <a:r>
              <a:rPr lang="zh-CN" altLang="en-US" dirty="0" smtClean="0"/>
              <a:t>地址的时间为：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681018" y="3573899"/>
            <a:ext cx="5273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需与服务器建立连接，请求对象，一共的时间为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7367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12" y="1158227"/>
            <a:ext cx="10447298" cy="102114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902" y="2179369"/>
            <a:ext cx="3916568" cy="644896"/>
          </a:xfrm>
          <a:prstGeom prst="rect">
            <a:avLst/>
          </a:prstGeom>
        </p:spPr>
      </p:pic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048798"/>
              </p:ext>
            </p:extLst>
          </p:nvPr>
        </p:nvGraphicFramePr>
        <p:xfrm>
          <a:off x="2146300" y="3408168"/>
          <a:ext cx="4301725" cy="416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6" name="公式" r:id="rId5" imgW="2362200" imgH="228600" progId="Equation.3">
                  <p:embed/>
                </p:oleObj>
              </mc:Choice>
              <mc:Fallback>
                <p:oleObj name="公式" r:id="rId5" imgW="236220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6300" y="3408168"/>
                        <a:ext cx="4301725" cy="41629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9009018"/>
              </p:ext>
            </p:extLst>
          </p:nvPr>
        </p:nvGraphicFramePr>
        <p:xfrm>
          <a:off x="6448025" y="3395775"/>
          <a:ext cx="3211721" cy="400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7" name="公式" r:id="rId7" imgW="1841500" imgH="228600" progId="Equation.3">
                  <p:embed/>
                </p:oleObj>
              </mc:Choice>
              <mc:Fallback>
                <p:oleObj name="公式" r:id="rId7" imgW="184150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8025" y="3395775"/>
                        <a:ext cx="3211721" cy="40007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844380"/>
              </p:ext>
            </p:extLst>
          </p:nvPr>
        </p:nvGraphicFramePr>
        <p:xfrm>
          <a:off x="2146300" y="4249475"/>
          <a:ext cx="3836949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8" name="公式" r:id="rId9" imgW="2374900" imgH="228600" progId="Equation.3">
                  <p:embed/>
                </p:oleObj>
              </mc:Choice>
              <mc:Fallback>
                <p:oleObj name="公式" r:id="rId9" imgW="237490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6300" y="4249475"/>
                        <a:ext cx="3836949" cy="3693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9142847"/>
              </p:ext>
            </p:extLst>
          </p:nvPr>
        </p:nvGraphicFramePr>
        <p:xfrm>
          <a:off x="5983249" y="4257498"/>
          <a:ext cx="2747772" cy="353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9" name="公式" r:id="rId11" imgW="1778000" imgH="228600" progId="Equation.3">
                  <p:embed/>
                </p:oleObj>
              </mc:Choice>
              <mc:Fallback>
                <p:oleObj name="公式" r:id="rId11" imgW="1778000" imgH="228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3249" y="4257498"/>
                        <a:ext cx="2747772" cy="3532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7950413"/>
              </p:ext>
            </p:extLst>
          </p:nvPr>
        </p:nvGraphicFramePr>
        <p:xfrm>
          <a:off x="2146299" y="5061231"/>
          <a:ext cx="3590149" cy="3928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0" name="公式" r:id="rId13" imgW="2082800" imgH="228600" progId="Equation.3">
                  <p:embed/>
                </p:oleObj>
              </mc:Choice>
              <mc:Fallback>
                <p:oleObj name="公式" r:id="rId13" imgW="2082800" imgH="228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6299" y="5061231"/>
                        <a:ext cx="3590149" cy="39284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5093483"/>
              </p:ext>
            </p:extLst>
          </p:nvPr>
        </p:nvGraphicFramePr>
        <p:xfrm>
          <a:off x="5978525" y="5911272"/>
          <a:ext cx="3248025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1" name="公式" r:id="rId15" imgW="1930320" imgH="228600" progId="Equation.3">
                  <p:embed/>
                </p:oleObj>
              </mc:Choice>
              <mc:Fallback>
                <p:oleObj name="公式" r:id="rId15" imgW="1930320" imgH="2286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8525" y="5911272"/>
                        <a:ext cx="3248025" cy="3857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1545902" y="3038836"/>
            <a:ext cx="506645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a.</a:t>
            </a:r>
            <a:r>
              <a:rPr lang="en-US" altLang="zh-CN" dirty="0" smtClean="0"/>
              <a:t>1</a:t>
            </a:r>
            <a:r>
              <a:rPr lang="zh-CN" altLang="en-US" dirty="0" smtClean="0"/>
              <a:t>个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文件和</a:t>
            </a:r>
            <a:r>
              <a:rPr lang="en-US" altLang="zh-CN" dirty="0" smtClean="0"/>
              <a:t>8</a:t>
            </a:r>
            <a:r>
              <a:rPr lang="zh-CN" altLang="en-US" dirty="0" smtClean="0"/>
              <a:t>个对象，每个需要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</a:t>
            </a:r>
            <a:r>
              <a:rPr lang="en-US" altLang="zh-CN" dirty="0" smtClean="0"/>
              <a:t>RTT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1625600" y="38815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1854200" y="45673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endParaRPr kumimoji="0" lang="en-US" altLang="zh-CN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1625600" y="47959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Rectangle 12"/>
          <p:cNvSpPr>
            <a:spLocks noChangeArrowheads="1"/>
          </p:cNvSpPr>
          <p:nvPr/>
        </p:nvSpPr>
        <p:spPr bwMode="auto">
          <a:xfrm>
            <a:off x="1854200" y="61675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en-US" altLang="zh-CN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3"/>
          <p:cNvSpPr>
            <a:spLocks noChangeArrowheads="1"/>
          </p:cNvSpPr>
          <p:nvPr/>
        </p:nvSpPr>
        <p:spPr bwMode="auto">
          <a:xfrm>
            <a:off x="1625600" y="63961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761836" y="3777500"/>
            <a:ext cx="799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b.</a:t>
            </a:r>
            <a:r>
              <a:rPr lang="en-US" altLang="zh-CN" dirty="0"/>
              <a:t>2</a:t>
            </a:r>
            <a:r>
              <a:rPr lang="zh-CN" altLang="en-US" dirty="0" smtClean="0"/>
              <a:t>个</a:t>
            </a:r>
            <a:r>
              <a:rPr lang="en-US" altLang="zh-CN" dirty="0" smtClean="0"/>
              <a:t>RTT</a:t>
            </a:r>
            <a:r>
              <a:rPr lang="zh-CN" altLang="en-US" dirty="0" smtClean="0"/>
              <a:t>得到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文件，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</a:t>
            </a:r>
            <a:r>
              <a:rPr lang="en-US" altLang="zh-CN" dirty="0" smtClean="0"/>
              <a:t>RTT</a:t>
            </a:r>
            <a:r>
              <a:rPr lang="zh-CN" altLang="en-US" dirty="0" smtClean="0"/>
              <a:t>并行传送</a:t>
            </a:r>
            <a:r>
              <a:rPr lang="en-US" altLang="zh-CN" dirty="0" smtClean="0"/>
              <a:t>5</a:t>
            </a:r>
            <a:r>
              <a:rPr lang="zh-CN" altLang="en-US" dirty="0" smtClean="0"/>
              <a:t>个对象，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</a:t>
            </a:r>
            <a:r>
              <a:rPr lang="en-US" altLang="zh-CN" dirty="0" smtClean="0"/>
              <a:t>RTT</a:t>
            </a:r>
            <a:r>
              <a:rPr lang="zh-CN" altLang="en-US" dirty="0" smtClean="0"/>
              <a:t>并行传送</a:t>
            </a:r>
            <a:r>
              <a:rPr lang="en-US" altLang="zh-CN" dirty="0"/>
              <a:t>3</a:t>
            </a:r>
            <a:r>
              <a:rPr lang="zh-CN" altLang="en-US" dirty="0" smtClean="0"/>
              <a:t>个对象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817081" y="4627542"/>
            <a:ext cx="7290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c. 2</a:t>
            </a:r>
            <a:r>
              <a:rPr lang="zh-CN" altLang="en-US" dirty="0" smtClean="0"/>
              <a:t>个</a:t>
            </a:r>
            <a:r>
              <a:rPr lang="en-US" altLang="zh-CN" dirty="0" smtClean="0"/>
              <a:t>RTT</a:t>
            </a:r>
            <a:r>
              <a:rPr lang="zh-CN" altLang="en-US" dirty="0" smtClean="0"/>
              <a:t>得到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文件，如果采用流水线技术，</a:t>
            </a:r>
            <a:r>
              <a:rPr lang="en-US" altLang="zh-CN" dirty="0" smtClean="0"/>
              <a:t>1</a:t>
            </a:r>
            <a:r>
              <a:rPr lang="zh-CN" altLang="en-US" dirty="0" smtClean="0"/>
              <a:t>个</a:t>
            </a:r>
            <a:r>
              <a:rPr lang="en-US" altLang="zh-CN" dirty="0" smtClean="0"/>
              <a:t>RTT</a:t>
            </a:r>
            <a:r>
              <a:rPr lang="zh-CN" altLang="en-US" dirty="0" smtClean="0"/>
              <a:t>获得所有对象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2146299" y="5498007"/>
            <a:ext cx="779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如果是不带流水线的持久</a:t>
            </a:r>
            <a:r>
              <a:rPr lang="en-US" altLang="zh-CN" dirty="0" smtClean="0"/>
              <a:t>RTT</a:t>
            </a:r>
            <a:r>
              <a:rPr lang="zh-CN" altLang="en-US" dirty="0" smtClean="0"/>
              <a:t>，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</a:t>
            </a:r>
            <a:r>
              <a:rPr lang="en-US" altLang="zh-CN" dirty="0" smtClean="0"/>
              <a:t>RTT</a:t>
            </a:r>
            <a:r>
              <a:rPr lang="zh-CN" altLang="en-US" dirty="0"/>
              <a:t>得到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文件，</a:t>
            </a:r>
            <a:r>
              <a:rPr lang="en-US" altLang="zh-CN" dirty="0" smtClean="0"/>
              <a:t>8</a:t>
            </a:r>
            <a:r>
              <a:rPr lang="zh-CN" altLang="en-US" dirty="0" smtClean="0"/>
              <a:t>个</a:t>
            </a:r>
            <a:r>
              <a:rPr lang="en-US" altLang="zh-CN" dirty="0" smtClean="0"/>
              <a:t>RTT</a:t>
            </a:r>
            <a:r>
              <a:rPr lang="zh-CN" altLang="en-US" dirty="0" smtClean="0"/>
              <a:t>得到</a:t>
            </a:r>
            <a:r>
              <a:rPr lang="en-US" altLang="zh-CN" dirty="0" smtClean="0"/>
              <a:t>8</a:t>
            </a:r>
            <a:r>
              <a:rPr lang="zh-CN" altLang="en-US" dirty="0" smtClean="0"/>
              <a:t>个对象</a:t>
            </a:r>
            <a:endParaRPr lang="zh-CN" altLang="en-US" dirty="0"/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2044087"/>
              </p:ext>
            </p:extLst>
          </p:nvPr>
        </p:nvGraphicFramePr>
        <p:xfrm>
          <a:off x="2081213" y="5897563"/>
          <a:ext cx="3897312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2" name="公式" r:id="rId17" imgW="2260440" imgH="228600" progId="Equation.3">
                  <p:embed/>
                </p:oleObj>
              </mc:Choice>
              <mc:Fallback>
                <p:oleObj name="公式" r:id="rId17" imgW="2260440" imgH="228600" progId="Equation.3">
                  <p:embed/>
                  <p:pic>
                    <p:nvPicPr>
                      <p:cNvPr id="1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1213" y="5897563"/>
                        <a:ext cx="3897312" cy="3921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0988321"/>
              </p:ext>
            </p:extLst>
          </p:nvPr>
        </p:nvGraphicFramePr>
        <p:xfrm>
          <a:off x="5861050" y="5065713"/>
          <a:ext cx="3140075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3" name="公式" r:id="rId19" imgW="1866600" imgH="228600" progId="Equation.3">
                  <p:embed/>
                </p:oleObj>
              </mc:Choice>
              <mc:Fallback>
                <p:oleObj name="公式" r:id="rId19" imgW="1866600" imgH="228600" progId="Equation.3">
                  <p:embed/>
                  <p:pic>
                    <p:nvPicPr>
                      <p:cNvPr id="11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1050" y="5065713"/>
                        <a:ext cx="3140075" cy="3857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5004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819" y="473204"/>
            <a:ext cx="10110982" cy="424657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70182" y="5181600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a.</a:t>
            </a:r>
            <a:r>
              <a:rPr lang="zh-CN" altLang="en-US" dirty="0" smtClean="0"/>
              <a:t>错 </a:t>
            </a:r>
            <a:r>
              <a:rPr lang="en-US" altLang="zh-CN" dirty="0" smtClean="0"/>
              <a:t>b.</a:t>
            </a:r>
            <a:r>
              <a:rPr lang="zh-CN" altLang="en-US" dirty="0" smtClean="0"/>
              <a:t>错 </a:t>
            </a:r>
            <a:r>
              <a:rPr lang="en-US" altLang="zh-CN" dirty="0" smtClean="0"/>
              <a:t>c. </a:t>
            </a:r>
            <a:r>
              <a:rPr lang="zh-CN" altLang="en-US" dirty="0" smtClean="0"/>
              <a:t>对 </a:t>
            </a:r>
            <a:r>
              <a:rPr lang="en-US" altLang="zh-CN" dirty="0" smtClean="0"/>
              <a:t>d. </a:t>
            </a:r>
            <a:r>
              <a:rPr lang="zh-CN" altLang="en-US" dirty="0" smtClean="0"/>
              <a:t>错  </a:t>
            </a:r>
            <a:r>
              <a:rPr lang="en-US" altLang="zh-CN" dirty="0" smtClean="0"/>
              <a:t>e. </a:t>
            </a:r>
            <a:r>
              <a:rPr lang="zh-CN" altLang="en-US" dirty="0" smtClean="0"/>
              <a:t>对  </a:t>
            </a:r>
            <a:r>
              <a:rPr lang="en-US" altLang="zh-CN" dirty="0" smtClean="0"/>
              <a:t>f. </a:t>
            </a:r>
            <a:r>
              <a:rPr lang="zh-CN" altLang="en-US" dirty="0" smtClean="0"/>
              <a:t>错  </a:t>
            </a:r>
            <a:r>
              <a:rPr lang="en-US" altLang="zh-CN" dirty="0" smtClean="0"/>
              <a:t>g. </a:t>
            </a:r>
            <a:r>
              <a:rPr lang="zh-CN" altLang="en-US" dirty="0"/>
              <a:t>错</a:t>
            </a:r>
          </a:p>
        </p:txBody>
      </p:sp>
    </p:spTree>
    <p:extLst>
      <p:ext uri="{BB962C8B-B14F-4D97-AF65-F5344CB8AC3E}">
        <p14:creationId xmlns:p14="http://schemas.microsoft.com/office/powerpoint/2010/main" val="2233776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06" y="609487"/>
            <a:ext cx="10334967" cy="6994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650" y="1419388"/>
            <a:ext cx="10496659" cy="101190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416036" y="3004189"/>
            <a:ext cx="3774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  <a:tabLst>
                <a:tab pos="228600" algn="l"/>
                <a:tab pos="457200" algn="l"/>
              </a:tabLst>
            </a:pP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答：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) 20 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个字节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b) </a:t>
            </a:r>
            <a:r>
              <a:rPr lang="en-US" altLang="zh-CN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ack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 number = 90</a:t>
            </a:r>
            <a:endParaRPr lang="zh-CN" altLang="zh-CN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722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11" y="644068"/>
            <a:ext cx="10604023" cy="1729678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625600" y="256770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6203051"/>
              </p:ext>
            </p:extLst>
          </p:nvPr>
        </p:nvGraphicFramePr>
        <p:xfrm>
          <a:off x="1625600" y="2567709"/>
          <a:ext cx="1835150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1" name="公式" r:id="rId4" imgW="1841500" imgH="660400" progId="Equation.3">
                  <p:embed/>
                </p:oleObj>
              </mc:Choice>
              <mc:Fallback>
                <p:oleObj name="公式" r:id="rId4" imgW="1841500" imgH="6604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5600" y="2567709"/>
                        <a:ext cx="1835150" cy="654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607126" y="318655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1037858"/>
              </p:ext>
            </p:extLst>
          </p:nvPr>
        </p:nvGraphicFramePr>
        <p:xfrm>
          <a:off x="1625600" y="3379788"/>
          <a:ext cx="1835150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2" name="公式" r:id="rId6" imgW="1841400" imgH="647640" progId="Equation.3">
                  <p:embed/>
                </p:oleObj>
              </mc:Choice>
              <mc:Fallback>
                <p:oleObj name="公式" r:id="rId6" imgW="1841400" imgH="6476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5600" y="3379788"/>
                        <a:ext cx="1835150" cy="641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1607126" y="4214152"/>
            <a:ext cx="2392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验证码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= 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1 1 0 1 0 0 0 1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0304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156" y="550927"/>
            <a:ext cx="9298377" cy="2007545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782618" y="342669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对，对，对，对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5803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589" y="86051"/>
            <a:ext cx="10586350" cy="279190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300528" y="314586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spcAft>
                <a:spcPts val="0"/>
              </a:spcAft>
              <a:buFont typeface="+mj-lt"/>
              <a:buAutoNum type="alphaLcParenR"/>
              <a:tabLst>
                <a:tab pos="228600" algn="l"/>
                <a:tab pos="657225" algn="l"/>
              </a:tabLst>
            </a:pP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127+80=207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源端口号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302 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目的端口号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80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zh-CN" altLang="zh-CN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00528" y="355012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spcAft>
                <a:spcPts val="0"/>
              </a:spcAft>
              <a:tabLst>
                <a:tab pos="228600" algn="l"/>
                <a:tab pos="657225" algn="l"/>
              </a:tabLst>
            </a:pP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b)  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确认号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207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源端口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80 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目的端口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302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zh-CN" altLang="zh-CN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00527" y="3898855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c)  127</a:t>
            </a:r>
            <a:endParaRPr lang="zh-CN" altLang="en-US" dirty="0"/>
          </a:p>
        </p:txBody>
      </p:sp>
      <p:sp>
        <p:nvSpPr>
          <p:cNvPr id="62" name="Text Box 100"/>
          <p:cNvSpPr txBox="1">
            <a:spLocks noChangeArrowheads="1"/>
          </p:cNvSpPr>
          <p:nvPr/>
        </p:nvSpPr>
        <p:spPr bwMode="auto">
          <a:xfrm>
            <a:off x="8902985" y="4648672"/>
            <a:ext cx="809625" cy="2857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Ack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= 247</a:t>
            </a: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3" name="Text Box 28"/>
          <p:cNvSpPr txBox="1">
            <a:spLocks noChangeArrowheads="1"/>
          </p:cNvSpPr>
          <p:nvPr/>
        </p:nvSpPr>
        <p:spPr bwMode="auto">
          <a:xfrm>
            <a:off x="8936652" y="5427625"/>
            <a:ext cx="809625" cy="2857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Ack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= 247</a:t>
            </a: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Text Box 30"/>
          <p:cNvSpPr txBox="1">
            <a:spLocks noChangeArrowheads="1"/>
          </p:cNvSpPr>
          <p:nvPr/>
        </p:nvSpPr>
        <p:spPr bwMode="auto">
          <a:xfrm>
            <a:off x="6767878" y="3211984"/>
            <a:ext cx="1257300" cy="2857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Seq = 127, 80 bytes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5" name="Text Box 20"/>
          <p:cNvSpPr txBox="1">
            <a:spLocks noChangeArrowheads="1"/>
          </p:cNvSpPr>
          <p:nvPr/>
        </p:nvSpPr>
        <p:spPr bwMode="auto">
          <a:xfrm>
            <a:off x="6869478" y="4585391"/>
            <a:ext cx="1257300" cy="2857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Seq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= 127, 80 bytes</a:t>
            </a: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Text Box 15"/>
          <p:cNvSpPr txBox="1">
            <a:spLocks noChangeArrowheads="1"/>
          </p:cNvSpPr>
          <p:nvPr/>
        </p:nvSpPr>
        <p:spPr bwMode="auto">
          <a:xfrm>
            <a:off x="6767878" y="4121621"/>
            <a:ext cx="1257300" cy="2857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Seq = 207, 40 bytes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 Box 23"/>
          <p:cNvSpPr txBox="1">
            <a:spLocks noChangeArrowheads="1"/>
          </p:cNvSpPr>
          <p:nvPr/>
        </p:nvSpPr>
        <p:spPr bwMode="auto">
          <a:xfrm>
            <a:off x="8739553" y="4083521"/>
            <a:ext cx="809625" cy="2857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Ack = 207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Straight Connector 19"/>
          <p:cNvSpPr>
            <a:spLocks noChangeShapeType="1"/>
          </p:cNvSpPr>
          <p:nvPr/>
        </p:nvSpPr>
        <p:spPr bwMode="auto">
          <a:xfrm>
            <a:off x="6809153" y="3229446"/>
            <a:ext cx="0" cy="2971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Straight Connector 18"/>
          <p:cNvSpPr>
            <a:spLocks noChangeShapeType="1"/>
          </p:cNvSpPr>
          <p:nvPr/>
        </p:nvSpPr>
        <p:spPr bwMode="auto">
          <a:xfrm>
            <a:off x="9780953" y="3507259"/>
            <a:ext cx="0" cy="2971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Text Box 21"/>
          <p:cNvSpPr txBox="1">
            <a:spLocks noChangeArrowheads="1"/>
          </p:cNvSpPr>
          <p:nvPr/>
        </p:nvSpPr>
        <p:spPr bwMode="auto">
          <a:xfrm>
            <a:off x="6488977" y="2884165"/>
            <a:ext cx="1143000" cy="3429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Host A</a:t>
            </a: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1" name="Text Box 22"/>
          <p:cNvSpPr txBox="1">
            <a:spLocks noChangeArrowheads="1"/>
          </p:cNvSpPr>
          <p:nvPr/>
        </p:nvSpPr>
        <p:spPr bwMode="auto">
          <a:xfrm>
            <a:off x="9406303" y="2884305"/>
            <a:ext cx="1143000" cy="3429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Host B</a:t>
            </a: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2" name="Straight Connector 17"/>
          <p:cNvSpPr>
            <a:spLocks noChangeShapeType="1"/>
          </p:cNvSpPr>
          <p:nvPr/>
        </p:nvSpPr>
        <p:spPr bwMode="auto">
          <a:xfrm>
            <a:off x="6830795" y="3661246"/>
            <a:ext cx="2971800" cy="3429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3" name="Straight Connector 26"/>
          <p:cNvSpPr>
            <a:spLocks noChangeShapeType="1"/>
          </p:cNvSpPr>
          <p:nvPr/>
        </p:nvSpPr>
        <p:spPr bwMode="auto">
          <a:xfrm>
            <a:off x="6818678" y="4150196"/>
            <a:ext cx="2971800" cy="3429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4" name="Left Bracket 16"/>
          <p:cNvSpPr>
            <a:spLocks/>
          </p:cNvSpPr>
          <p:nvPr/>
        </p:nvSpPr>
        <p:spPr bwMode="auto">
          <a:xfrm>
            <a:off x="6637995" y="3727168"/>
            <a:ext cx="137820" cy="1191975"/>
          </a:xfrm>
          <a:prstGeom prst="leftBracket">
            <a:avLst>
              <a:gd name="adj" fmla="val 91667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6" name="Straight Connector 31"/>
          <p:cNvSpPr>
            <a:spLocks noChangeShapeType="1"/>
          </p:cNvSpPr>
          <p:nvPr/>
        </p:nvSpPr>
        <p:spPr bwMode="auto">
          <a:xfrm flipH="1">
            <a:off x="6767878" y="5256584"/>
            <a:ext cx="29718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7" name="Straight Connector 102"/>
          <p:cNvSpPr>
            <a:spLocks noChangeShapeType="1"/>
          </p:cNvSpPr>
          <p:nvPr/>
        </p:nvSpPr>
        <p:spPr bwMode="auto">
          <a:xfrm flipH="1">
            <a:off x="6809153" y="4523259"/>
            <a:ext cx="29718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8" name="Straight Connector 96"/>
          <p:cNvSpPr>
            <a:spLocks noChangeShapeType="1"/>
          </p:cNvSpPr>
          <p:nvPr/>
        </p:nvSpPr>
        <p:spPr bwMode="auto">
          <a:xfrm>
            <a:off x="6777986" y="4872951"/>
            <a:ext cx="2971800" cy="3429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9" name="Text Box 24"/>
          <p:cNvSpPr txBox="1">
            <a:spLocks noChangeArrowheads="1"/>
          </p:cNvSpPr>
          <p:nvPr/>
        </p:nvSpPr>
        <p:spPr bwMode="auto">
          <a:xfrm>
            <a:off x="5551853" y="4077171"/>
            <a:ext cx="914400" cy="5715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Timeout interval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0" name="Text Box 101"/>
          <p:cNvSpPr txBox="1">
            <a:spLocks noChangeArrowheads="1"/>
          </p:cNvSpPr>
          <p:nvPr/>
        </p:nvSpPr>
        <p:spPr bwMode="auto">
          <a:xfrm>
            <a:off x="5666153" y="3564409"/>
            <a:ext cx="800100" cy="5715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Timeout interval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Straight Connector 25"/>
          <p:cNvSpPr>
            <a:spLocks noChangeShapeType="1"/>
          </p:cNvSpPr>
          <p:nvPr/>
        </p:nvSpPr>
        <p:spPr bwMode="auto">
          <a:xfrm flipH="1">
            <a:off x="7729903" y="4007321"/>
            <a:ext cx="2051050" cy="396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2" name="Straight Connector 29"/>
          <p:cNvSpPr>
            <a:spLocks noChangeShapeType="1"/>
          </p:cNvSpPr>
          <p:nvPr/>
        </p:nvSpPr>
        <p:spPr bwMode="auto">
          <a:xfrm>
            <a:off x="7588615" y="4371079"/>
            <a:ext cx="342900" cy="114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3" name="Straight Connector 27"/>
          <p:cNvSpPr>
            <a:spLocks noChangeShapeType="1"/>
          </p:cNvSpPr>
          <p:nvPr/>
        </p:nvSpPr>
        <p:spPr bwMode="auto">
          <a:xfrm flipH="1">
            <a:off x="7684880" y="4278784"/>
            <a:ext cx="114300" cy="3429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" name="Rectangle 97"/>
          <p:cNvSpPr>
            <a:spLocks noChangeArrowheads="1"/>
          </p:cNvSpPr>
          <p:nvPr/>
        </p:nvSpPr>
        <p:spPr bwMode="auto">
          <a:xfrm>
            <a:off x="5215303" y="263572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5" name="Rectangle 104"/>
          <p:cNvSpPr>
            <a:spLocks noChangeArrowheads="1"/>
          </p:cNvSpPr>
          <p:nvPr/>
        </p:nvSpPr>
        <p:spPr bwMode="auto">
          <a:xfrm>
            <a:off x="5443903" y="309292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6" name="Rectangle 105"/>
          <p:cNvSpPr>
            <a:spLocks noChangeArrowheads="1"/>
          </p:cNvSpPr>
          <p:nvPr/>
        </p:nvSpPr>
        <p:spPr bwMode="auto">
          <a:xfrm>
            <a:off x="5443903" y="309292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57225" algn="l"/>
              </a:tabLst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</a:t>
            </a:r>
            <a:endParaRPr kumimoji="0" lang="en-US" altLang="zh-CN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57225" algn="l"/>
              </a:tabLst>
            </a:pP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7" name="Rectangle 107"/>
          <p:cNvSpPr>
            <a:spLocks noChangeArrowheads="1"/>
          </p:cNvSpPr>
          <p:nvPr/>
        </p:nvSpPr>
        <p:spPr bwMode="auto">
          <a:xfrm>
            <a:off x="5443903" y="309292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57225" algn="l"/>
              </a:tabLst>
            </a:pPr>
            <a:endParaRPr kumimoji="0" lang="en-US" altLang="zh-CN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57225" algn="l"/>
              </a:tabLst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</a:t>
            </a:r>
            <a:endParaRPr kumimoji="0" lang="en-US" altLang="zh-CN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57225" algn="l"/>
              </a:tabLst>
            </a:pP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8" name="Rectangle 111"/>
          <p:cNvSpPr>
            <a:spLocks noChangeArrowheads="1"/>
          </p:cNvSpPr>
          <p:nvPr/>
        </p:nvSpPr>
        <p:spPr bwMode="auto">
          <a:xfrm>
            <a:off x="5443903" y="309292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236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35" y="404309"/>
            <a:ext cx="10859128" cy="281918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34054" y="3184455"/>
            <a:ext cx="10492509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0"/>
              </a:spcAft>
              <a:buFont typeface="+mj-lt"/>
              <a:buAutoNum type="alphaLcParenR"/>
              <a:tabLst>
                <a:tab pos="228600" algn="l"/>
              </a:tabLst>
            </a:pPr>
            <a:r>
              <a:rPr lang="en-US" altLang="zh-CN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GoBackN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: A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发送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9 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个报文段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初始发送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2, 3, 4, 5 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超时重传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3, 4, 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5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zh-CN" altLang="zh-CN" sz="20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28600" algn="just">
              <a:spcAft>
                <a:spcPts val="0"/>
              </a:spcAft>
            </a:pP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B </a:t>
            </a:r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回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送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8 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ACKs. 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个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ACK 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1, 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以及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ACK2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3, 4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5. </a:t>
            </a:r>
            <a:endParaRPr lang="zh-CN" altLang="zh-CN" sz="20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altLang="zh-CN" sz="20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  </a:t>
            </a:r>
          </a:p>
          <a:p>
            <a:pPr algn="just">
              <a:spcAft>
                <a:spcPts val="0"/>
              </a:spcAft>
            </a:pPr>
            <a:r>
              <a:rPr lang="en-US" altLang="zh-CN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Selective Repeat:</a:t>
            </a:r>
            <a:r>
              <a:rPr lang="en-US" altLang="zh-CN" sz="20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A 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发送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6 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个报文段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初始发送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2, 3, 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4,5 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超时重传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zh-CN" altLang="zh-CN" sz="20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28600" algn="just">
              <a:spcAft>
                <a:spcPts val="0"/>
              </a:spcAft>
            </a:pP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B 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发送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5 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ACKs. 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4 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ACKS 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3, 4, 5. 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一个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zh-CN" altLang="zh-CN" sz="20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zh-CN" altLang="zh-CN" sz="20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28600" algn="just">
              <a:spcAft>
                <a:spcPts val="0"/>
              </a:spcAft>
            </a:pP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TCP:</a:t>
            </a:r>
            <a:r>
              <a:rPr lang="en-US" altLang="zh-CN" sz="20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A 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发送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6 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个报文段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初始发送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2, 3, 4, 5 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重传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zh-CN" altLang="zh-CN" sz="20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28600" algn="just">
              <a:spcAft>
                <a:spcPts val="0"/>
              </a:spcAft>
            </a:pP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B 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发送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5 ACKs. 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个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ACK2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1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个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ACK6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zh-CN" altLang="zh-CN" sz="20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zh-CN" altLang="zh-CN" sz="20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TCP. 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快速重传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8730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333" y="1308574"/>
            <a:ext cx="4454100" cy="3465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755341" y="809810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spcAft>
                <a:spcPts val="0"/>
              </a:spcAft>
              <a:buFont typeface="+mj-lt"/>
              <a:buAutoNum type="alphaLcParenR"/>
              <a:tabLst>
                <a:tab pos="228600" algn="l"/>
              </a:tabLst>
            </a:pP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TCP 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慢启动时间间隔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[1,6] 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和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[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23,26]</a:t>
            </a:r>
            <a:endParaRPr lang="zh-CN" altLang="zh-CN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lphaLcParenR"/>
              <a:tabLst>
                <a:tab pos="228600" algn="l"/>
              </a:tabLst>
            </a:pP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TCP 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拥塞避免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[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6,16] </a:t>
            </a:r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和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[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17,22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]</a:t>
            </a:r>
            <a:endParaRPr lang="zh-CN" altLang="zh-CN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lphaLcParenR"/>
              <a:tabLst>
                <a:tab pos="228600" algn="l"/>
              </a:tabLst>
            </a:pP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16</a:t>
            </a:r>
            <a:r>
              <a:rPr lang="en-US" altLang="zh-CN" baseline="30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th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轮后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出现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3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次重复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ACK.</a:t>
            </a:r>
            <a:endParaRPr lang="zh-CN" altLang="zh-CN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lphaLcParenR"/>
              <a:tabLst>
                <a:tab pos="228600" algn="l"/>
              </a:tabLst>
            </a:pP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22</a:t>
            </a:r>
            <a:r>
              <a:rPr lang="en-US" altLang="zh-CN" baseline="30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nd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轮后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出现定时器超时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zh-CN" altLang="zh-CN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lphaLcParenR"/>
              <a:tabLst>
                <a:tab pos="228600" algn="l"/>
              </a:tabLst>
            </a:pP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第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个传输轮里，阈值为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32.</a:t>
            </a:r>
            <a:endParaRPr lang="zh-CN" altLang="zh-CN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lphaLcParenR"/>
              <a:tabLst>
                <a:tab pos="228600" algn="l"/>
              </a:tabLst>
            </a:pP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第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18 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个传输轮里，阈值为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21.</a:t>
            </a:r>
            <a:endParaRPr lang="zh-CN" altLang="zh-CN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lphaLcParenR"/>
              <a:tabLst>
                <a:tab pos="228600" algn="l"/>
              </a:tabLst>
            </a:pP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第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24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个传输轮里，阈值为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14 (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向下</a:t>
            </a:r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取整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14.5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).</a:t>
            </a:r>
            <a:endParaRPr lang="zh-CN" altLang="zh-CN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lphaLcParenR"/>
              <a:tabLst>
                <a:tab pos="228600" algn="l"/>
              </a:tabLst>
            </a:pP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第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轮发送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个数据段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; 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第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2 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轮发送数据段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2-3; 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第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3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轮发送数据段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4-7; 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第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轮发送数据段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8-15; 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第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5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轮发送数据段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16-31; 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第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6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轮发送数据段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32-63; 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第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7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轮发送数据段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64 – 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96.  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因此数据段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70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在第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7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轮发送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zh-CN" altLang="zh-CN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lphaLcParenR"/>
              <a:tabLst>
                <a:tab pos="228600" algn="l"/>
              </a:tabLst>
            </a:pP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假设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26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轮后出现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3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次重复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ACK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，阈值为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4 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，拥塞窗口为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7.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zh-CN" altLang="zh-CN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lphaLcParenR"/>
              <a:tabLst>
                <a:tab pos="228600" algn="l"/>
              </a:tabLst>
            </a:pP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假设使用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TCP Tahoe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，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16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轮后收到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3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次重复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ACK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，阈值为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21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拥塞窗口为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zh-CN" altLang="zh-CN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lphaLcParenR"/>
              <a:tabLst>
                <a:tab pos="228600" algn="l"/>
              </a:tabLst>
            </a:pPr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假设使用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TCP Tahoe 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，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22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轮出现超时，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17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轮发送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1 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个数据段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; 18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轮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2 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个数据段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; 19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轮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4 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个数据段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; 20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轮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8 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个数据段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; 21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轮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16 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个数据段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; 22</a:t>
            </a:r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轮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21 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个数据段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一共是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52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个数据段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zh-CN" altLang="zh-CN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076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21" y="826705"/>
            <a:ext cx="10732606" cy="10667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70793" y="2605269"/>
            <a:ext cx="99426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/>
              <a:t>L/R</a:t>
            </a:r>
            <a:r>
              <a:rPr lang="en-US" altLang="zh-CN" i="1" baseline="-25000" dirty="0" smtClean="0"/>
              <a:t>1</a:t>
            </a:r>
            <a:r>
              <a:rPr lang="en-US" altLang="zh-CN" i="1" dirty="0" smtClean="0"/>
              <a:t> </a:t>
            </a:r>
            <a:r>
              <a:rPr lang="en-US" altLang="zh-CN" i="1" dirty="0"/>
              <a:t>+ </a:t>
            </a:r>
            <a:r>
              <a:rPr lang="en-US" altLang="zh-CN" i="1" dirty="0" smtClean="0"/>
              <a:t>L/R</a:t>
            </a:r>
            <a:r>
              <a:rPr lang="en-US" altLang="zh-CN" i="1" baseline="-25000" dirty="0" smtClean="0"/>
              <a:t>2</a:t>
            </a:r>
            <a:endParaRPr lang="en-US" altLang="zh-CN" dirty="0" smtClean="0"/>
          </a:p>
          <a:p>
            <a:endParaRPr lang="zh-CN" altLang="zh-CN" b="1" dirty="0"/>
          </a:p>
          <a:p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2152073" y="3992880"/>
            <a:ext cx="397163" cy="517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>
            <a:stCxn id="6" idx="3"/>
            <a:endCxn id="10" idx="5"/>
          </p:cNvCxnSpPr>
          <p:nvPr/>
        </p:nvCxnSpPr>
        <p:spPr>
          <a:xfrm flipV="1">
            <a:off x="2549236" y="4240415"/>
            <a:ext cx="831273" cy="110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平行四边形 9"/>
          <p:cNvSpPr/>
          <p:nvPr/>
        </p:nvSpPr>
        <p:spPr>
          <a:xfrm>
            <a:off x="3315855" y="3940233"/>
            <a:ext cx="517235" cy="600363"/>
          </a:xfrm>
          <a:prstGeom prst="parallelogram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3291840" y="3952240"/>
            <a:ext cx="541250" cy="588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3435927" y="3940233"/>
            <a:ext cx="272473" cy="600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10" idx="2"/>
          </p:cNvCxnSpPr>
          <p:nvPr/>
        </p:nvCxnSpPr>
        <p:spPr>
          <a:xfrm flipV="1">
            <a:off x="3768436" y="4240414"/>
            <a:ext cx="64100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378960" y="3946236"/>
            <a:ext cx="447040" cy="563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2794000" y="399288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/>
              <a:t>R</a:t>
            </a:r>
            <a:r>
              <a:rPr lang="en-US" altLang="zh-CN" i="1" baseline="-25000" dirty="0" smtClean="0"/>
              <a:t>1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3901440" y="395224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/>
              <a:t>R</a:t>
            </a:r>
            <a:r>
              <a:rPr lang="en-US" altLang="zh-CN" i="1" baseline="-25000" dirty="0" smtClean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9116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651" y="9236"/>
            <a:ext cx="9633003" cy="41855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493817" y="4020511"/>
            <a:ext cx="662247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spcAft>
                <a:spcPts val="0"/>
              </a:spcAft>
            </a:pPr>
            <a:r>
              <a:rPr lang="en-US" altLang="zh-CN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Prefix Match				Link Interface</a:t>
            </a:r>
            <a:endParaRPr lang="zh-CN" altLang="zh-CN" sz="20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7200" algn="just">
              <a:spcAft>
                <a:spcPts val="0"/>
              </a:spcAft>
            </a:pP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11100000  00                                                 	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0</a:t>
            </a:r>
            <a:endParaRPr lang="zh-CN" altLang="zh-CN" sz="20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7200" algn="just">
              <a:spcAft>
                <a:spcPts val="0"/>
              </a:spcAft>
            </a:pP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11100000  01000000			          	1</a:t>
            </a:r>
            <a:endParaRPr lang="zh-CN" altLang="zh-CN" sz="20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7200" algn="just">
              <a:spcAft>
                <a:spcPts val="0"/>
              </a:spcAft>
            </a:pP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1110000				          	2</a:t>
            </a:r>
            <a:endParaRPr lang="zh-CN" altLang="zh-CN" sz="20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7200" algn="just">
              <a:spcAft>
                <a:spcPts val="0"/>
              </a:spcAft>
            </a:pP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11100001  1					3	</a:t>
            </a:r>
            <a:endParaRPr lang="zh-CN" altLang="zh-CN" sz="20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algn="just">
              <a:spcAft>
                <a:spcPts val="0"/>
              </a:spcAft>
            </a:pP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 otherwise			                      	3</a:t>
            </a:r>
            <a:endParaRPr lang="zh-CN" altLang="zh-CN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98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867" y="691895"/>
            <a:ext cx="9841569" cy="100080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02955" y="1897653"/>
            <a:ext cx="91133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从大的分，</a:t>
            </a:r>
            <a:r>
              <a:rPr lang="en-US" altLang="zh-CN" dirty="0" smtClean="0"/>
              <a:t>90</a:t>
            </a:r>
            <a:r>
              <a:rPr lang="zh-CN" altLang="en-US" dirty="0" smtClean="0"/>
              <a:t>个接口需要</a:t>
            </a:r>
            <a:r>
              <a:rPr lang="en-US" altLang="zh-CN" dirty="0" smtClean="0"/>
              <a:t>7</a:t>
            </a:r>
            <a:r>
              <a:rPr lang="zh-CN" altLang="en-US" dirty="0" smtClean="0"/>
              <a:t>个主机地址，</a:t>
            </a:r>
            <a:r>
              <a:rPr lang="en-US" altLang="zh-CN" dirty="0" smtClean="0"/>
              <a:t>223.1.17/24</a:t>
            </a:r>
            <a:r>
              <a:rPr lang="zh-CN" altLang="en-US" dirty="0" smtClean="0"/>
              <a:t>有</a:t>
            </a:r>
            <a:r>
              <a:rPr lang="en-US" altLang="zh-CN" dirty="0" smtClean="0"/>
              <a:t>8</a:t>
            </a:r>
            <a:r>
              <a:rPr lang="zh-CN" altLang="en-US" dirty="0" smtClean="0"/>
              <a:t>位主机地址，分</a:t>
            </a:r>
            <a:r>
              <a:rPr lang="en-US" altLang="zh-CN" dirty="0" smtClean="0"/>
              <a:t>1</a:t>
            </a:r>
            <a:r>
              <a:rPr lang="zh-CN" altLang="en-US" dirty="0" smtClean="0"/>
              <a:t>位为网络地址，</a:t>
            </a:r>
            <a:endParaRPr lang="en-US" altLang="zh-CN" dirty="0" smtClean="0"/>
          </a:p>
          <a:p>
            <a:r>
              <a:rPr lang="zh-CN" altLang="en-US" dirty="0" smtClean="0"/>
              <a:t>剩下的分给</a:t>
            </a:r>
            <a:r>
              <a:rPr lang="en-US" altLang="zh-CN" dirty="0" smtClean="0"/>
              <a:t>60</a:t>
            </a:r>
            <a:r>
              <a:rPr lang="zh-CN" altLang="en-US" dirty="0" smtClean="0"/>
              <a:t>个接口，需要</a:t>
            </a:r>
            <a:r>
              <a:rPr lang="en-US" altLang="zh-CN" dirty="0" smtClean="0"/>
              <a:t>6</a:t>
            </a:r>
            <a:r>
              <a:rPr lang="zh-CN" altLang="en-US" dirty="0" smtClean="0"/>
              <a:t>个主机地址，所以剩下的地址再分</a:t>
            </a:r>
            <a:r>
              <a:rPr lang="en-US" altLang="zh-CN" dirty="0" smtClean="0"/>
              <a:t>1</a:t>
            </a:r>
            <a:r>
              <a:rPr lang="zh-CN" altLang="en-US" dirty="0" smtClean="0"/>
              <a:t>位为网络地址，最后分</a:t>
            </a:r>
            <a:endParaRPr lang="en-US" altLang="zh-CN" dirty="0" smtClean="0"/>
          </a:p>
          <a:p>
            <a:r>
              <a:rPr lang="en-US" altLang="zh-CN" dirty="0" smtClean="0"/>
              <a:t>12</a:t>
            </a:r>
            <a:r>
              <a:rPr lang="zh-CN" altLang="en-US" dirty="0" smtClean="0"/>
              <a:t>个接口，需要</a:t>
            </a:r>
            <a:r>
              <a:rPr lang="en-US" altLang="zh-CN" dirty="0" smtClean="0"/>
              <a:t>4</a:t>
            </a:r>
            <a:r>
              <a:rPr lang="zh-CN" altLang="en-US" dirty="0" smtClean="0"/>
              <a:t>个主机地址。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5" r="21271"/>
          <a:stretch/>
        </p:blipFill>
        <p:spPr>
          <a:xfrm rot="16200000">
            <a:off x="4175811" y="552960"/>
            <a:ext cx="3358815" cy="8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921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1" y="658685"/>
            <a:ext cx="10069419" cy="103156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551709" y="1822072"/>
            <a:ext cx="808181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128.119.40.128 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到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128.119.40.191</a:t>
            </a:r>
          </a:p>
          <a:p>
            <a:pPr algn="just">
              <a:spcAft>
                <a:spcPts val="0"/>
              </a:spcAft>
            </a:pPr>
            <a:endParaRPr lang="zh-CN" altLang="zh-CN" sz="20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128.119.40.64/28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128.119.40.80/28, 128.119.40.96/28, 128.119.40.112/28</a:t>
            </a:r>
            <a:endParaRPr lang="zh-CN" altLang="zh-CN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4" r="23037"/>
          <a:stretch/>
        </p:blipFill>
        <p:spPr>
          <a:xfrm rot="16200000">
            <a:off x="4134130" y="486088"/>
            <a:ext cx="3491941" cy="807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36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389" y="760060"/>
            <a:ext cx="10324208" cy="692820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381760" y="1689854"/>
            <a:ext cx="60500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数据报的数据域最大为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680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字节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，因此划分的分片数量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850249"/>
              </p:ext>
            </p:extLst>
          </p:nvPr>
        </p:nvGraphicFramePr>
        <p:xfrm>
          <a:off x="7122159" y="1601847"/>
          <a:ext cx="1443563" cy="5453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3" name="公式" r:id="rId4" imgW="1143000" imgH="431800" progId="Equation.3">
                  <p:embed/>
                </p:oleObj>
              </mc:Choice>
              <mc:Fallback>
                <p:oleObj name="公式" r:id="rId4" imgW="1143000" imgH="4318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2159" y="1601847"/>
                        <a:ext cx="1443563" cy="54534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3" t="4343" r="13771" b="-404"/>
          <a:stretch/>
        </p:blipFill>
        <p:spPr>
          <a:xfrm rot="16200000">
            <a:off x="3988245" y="-80287"/>
            <a:ext cx="4269063" cy="902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91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931" y="82160"/>
            <a:ext cx="9914788" cy="3970944"/>
          </a:xfrm>
          <a:prstGeom prst="rect">
            <a:avLst/>
          </a:prstGeom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971780"/>
              </p:ext>
            </p:extLst>
          </p:nvPr>
        </p:nvGraphicFramePr>
        <p:xfrm>
          <a:off x="2784792" y="4015846"/>
          <a:ext cx="6831822" cy="256989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676807">
                  <a:extLst>
                    <a:ext uri="{9D8B030D-6E8A-4147-A177-3AD203B41FA5}">
                      <a16:colId xmlns:a16="http://schemas.microsoft.com/office/drawing/2014/main" val="644607250"/>
                    </a:ext>
                  </a:extLst>
                </a:gridCol>
                <a:gridCol w="882791">
                  <a:extLst>
                    <a:ext uri="{9D8B030D-6E8A-4147-A177-3AD203B41FA5}">
                      <a16:colId xmlns:a16="http://schemas.microsoft.com/office/drawing/2014/main" val="3461622202"/>
                    </a:ext>
                  </a:extLst>
                </a:gridCol>
                <a:gridCol w="882791">
                  <a:extLst>
                    <a:ext uri="{9D8B030D-6E8A-4147-A177-3AD203B41FA5}">
                      <a16:colId xmlns:a16="http://schemas.microsoft.com/office/drawing/2014/main" val="1811233939"/>
                    </a:ext>
                  </a:extLst>
                </a:gridCol>
                <a:gridCol w="882791">
                  <a:extLst>
                    <a:ext uri="{9D8B030D-6E8A-4147-A177-3AD203B41FA5}">
                      <a16:colId xmlns:a16="http://schemas.microsoft.com/office/drawing/2014/main" val="2663305497"/>
                    </a:ext>
                  </a:extLst>
                </a:gridCol>
                <a:gridCol w="882791">
                  <a:extLst>
                    <a:ext uri="{9D8B030D-6E8A-4147-A177-3AD203B41FA5}">
                      <a16:colId xmlns:a16="http://schemas.microsoft.com/office/drawing/2014/main" val="1530990629"/>
                    </a:ext>
                  </a:extLst>
                </a:gridCol>
                <a:gridCol w="882791">
                  <a:extLst>
                    <a:ext uri="{9D8B030D-6E8A-4147-A177-3AD203B41FA5}">
                      <a16:colId xmlns:a16="http://schemas.microsoft.com/office/drawing/2014/main" val="939424618"/>
                    </a:ext>
                  </a:extLst>
                </a:gridCol>
                <a:gridCol w="944096">
                  <a:extLst>
                    <a:ext uri="{9D8B030D-6E8A-4147-A177-3AD203B41FA5}">
                      <a16:colId xmlns:a16="http://schemas.microsoft.com/office/drawing/2014/main" val="1706051100"/>
                    </a:ext>
                  </a:extLst>
                </a:gridCol>
                <a:gridCol w="796964">
                  <a:extLst>
                    <a:ext uri="{9D8B030D-6E8A-4147-A177-3AD203B41FA5}">
                      <a16:colId xmlns:a16="http://schemas.microsoft.com/office/drawing/2014/main" val="3063874093"/>
                    </a:ext>
                  </a:extLst>
                </a:gridCol>
              </a:tblGrid>
              <a:tr h="74202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Step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N’</a:t>
                      </a:r>
                      <a:endParaRPr lang="zh-CN" sz="14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D(t),p(t)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D(u),p(u)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D(v),p(v)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D(w),p(w)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D(y),p(y)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D(z),p(z)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7345244"/>
                  </a:ext>
                </a:extLst>
              </a:tr>
              <a:tr h="26112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∞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∞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3,x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6,x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6,x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8,x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19096273"/>
                  </a:ext>
                </a:extLst>
              </a:tr>
              <a:tr h="26112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xv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7,v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6,v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3,x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6,x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6,x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8,x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67941074"/>
                  </a:ext>
                </a:extLst>
              </a:tr>
              <a:tr h="26112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xvu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7,v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6,v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3,x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6,x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6,x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8,x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3955841"/>
                  </a:ext>
                </a:extLst>
              </a:tr>
              <a:tr h="26112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xvuw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7,v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6,v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3,x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6,x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6,x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8,x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32397066"/>
                  </a:ext>
                </a:extLst>
              </a:tr>
              <a:tr h="26112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xvuwy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7,v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6,v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3,x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6,x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6,x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8,x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8920202"/>
                  </a:ext>
                </a:extLst>
              </a:tr>
              <a:tr h="26112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xvuwyt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7,v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6,v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3,x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6,x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6,x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8,x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80036362"/>
                  </a:ext>
                </a:extLst>
              </a:tr>
              <a:tr h="26112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xvuwytz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7,v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6,v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3,x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6,x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6,x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8,x</a:t>
                      </a:r>
                      <a:endParaRPr lang="zh-CN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09553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6919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560" y="161000"/>
            <a:ext cx="9503822" cy="25355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482921" y="2420695"/>
            <a:ext cx="625011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zh-CN" altLang="zh-CN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457200" algn="just">
              <a:spcAft>
                <a:spcPts val="0"/>
              </a:spcAft>
            </a:pP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Cost to </a:t>
            </a:r>
            <a:endParaRPr lang="zh-CN" altLang="zh-CN" sz="20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		u	v	x	y	z</a:t>
            </a:r>
            <a:endParaRPr lang="zh-CN" altLang="zh-CN" sz="20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zh-CN" altLang="zh-CN" sz="20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	v	∞	∞	∞	∞	∞</a:t>
            </a:r>
            <a:endParaRPr lang="zh-CN" altLang="zh-CN" sz="20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From	x	∞	∞	∞	∞	∞</a:t>
            </a:r>
            <a:endParaRPr lang="zh-CN" altLang="zh-CN" sz="20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	z	∞	6	2	∞	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0</a:t>
            </a:r>
            <a:endParaRPr lang="zh-CN" altLang="zh-CN" sz="2000" b="1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	 Cost to </a:t>
            </a:r>
            <a:endParaRPr lang="zh-CN" altLang="zh-CN" sz="2000" b="1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zh-CN" altLang="zh-CN" sz="20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		u	v	x	y	z</a:t>
            </a:r>
            <a:endParaRPr lang="zh-CN" altLang="zh-CN" sz="20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zh-CN" altLang="zh-CN" sz="20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	v	1	0	3	∞	6</a:t>
            </a:r>
            <a:endParaRPr lang="zh-CN" altLang="zh-CN" sz="20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From	x	∞	3	0	3	2</a:t>
            </a:r>
            <a:endParaRPr lang="zh-CN" altLang="zh-CN" sz="20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	z	7	5	2	5	0</a:t>
            </a:r>
            <a:endParaRPr lang="zh-CN" altLang="zh-CN" sz="20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zh-CN" altLang="zh-CN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818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48000" y="1166843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Cost to </a:t>
            </a:r>
            <a:endParaRPr lang="zh-CN" altLang="zh-CN" sz="20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zh-CN" altLang="zh-CN" sz="20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		u	v	x	y	z</a:t>
            </a:r>
            <a:endParaRPr lang="zh-CN" altLang="zh-CN" sz="20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zh-CN" altLang="zh-CN" sz="20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	v	1	0	3	3	5</a:t>
            </a:r>
            <a:endParaRPr lang="zh-CN" altLang="zh-CN" sz="20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From	x	4	3	0	3	2</a:t>
            </a:r>
            <a:endParaRPr lang="zh-CN" altLang="zh-CN" sz="20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	z	6	5	2	5	0</a:t>
            </a:r>
            <a:endParaRPr lang="zh-CN" altLang="zh-CN" sz="20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</a:t>
            </a:r>
            <a:endParaRPr lang="zh-CN" altLang="zh-CN" sz="20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zh-CN" altLang="zh-CN" sz="20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Cost to </a:t>
            </a:r>
            <a:endParaRPr lang="zh-CN" altLang="zh-CN" sz="20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		u	v	x	y	z</a:t>
            </a:r>
            <a:endParaRPr lang="zh-CN" altLang="zh-CN" sz="20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zh-CN" altLang="zh-CN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	v	1	0	3	3	5</a:t>
            </a:r>
            <a:endParaRPr lang="zh-CN" altLang="zh-CN" sz="20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From	x	4	3	0	3	2</a:t>
            </a:r>
            <a:endParaRPr lang="zh-CN" altLang="zh-CN" sz="20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	z	6	5	2	5	0</a:t>
            </a:r>
            <a:endParaRPr lang="zh-CN" altLang="zh-CN" sz="20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zh-CN" altLang="zh-CN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7285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890" y="189666"/>
            <a:ext cx="8533351" cy="4917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688404" y="5567506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spcAft>
                <a:spcPts val="0"/>
              </a:spcAft>
              <a:tabLst>
                <a:tab pos="228600" algn="l"/>
                <a:tab pos="657225" algn="l"/>
              </a:tabLst>
            </a:pP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a) </a:t>
            </a:r>
            <a:r>
              <a:rPr lang="en-US" altLang="zh-CN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eBGP</a:t>
            </a:r>
            <a:r>
              <a:rPr lang="en-US" altLang="zh-CN" sz="20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 b) </a:t>
            </a:r>
            <a:r>
              <a:rPr lang="en-US" altLang="zh-CN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iBGP</a:t>
            </a:r>
            <a:r>
              <a:rPr lang="en-US" altLang="zh-CN" sz="20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c) </a:t>
            </a:r>
            <a:r>
              <a:rPr lang="en-US" altLang="zh-CN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eBGP</a:t>
            </a:r>
            <a:r>
              <a:rPr lang="en-US" altLang="zh-CN" sz="20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  d) </a:t>
            </a:r>
            <a:r>
              <a:rPr lang="en-US" altLang="zh-CN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iBGP</a:t>
            </a:r>
            <a:endParaRPr lang="zh-CN" altLang="zh-CN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090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77817" y="794898"/>
            <a:ext cx="8811491" cy="3683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四、两个节点间链路长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2000km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，信号传播速度为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2X10</a:t>
            </a:r>
            <a:r>
              <a:rPr lang="en-US" altLang="zh-CN" kern="100" baseline="300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米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秒，链路带宽为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1Mb/s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，求传输成功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1000bit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长的帧的时延？ 确认总是捎带在数据帧中。帧头很短，使用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位的序列号。对以下协议而言，可以取得的最大信道利用率是多少？（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25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分）</a:t>
            </a:r>
          </a:p>
          <a:p>
            <a:pPr>
              <a:lnSpc>
                <a:spcPts val="2000"/>
              </a:lnSpc>
            </a:pP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）停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等协议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）回退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步滑动窗口协议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）选择性重传滑动窗口</a:t>
            </a:r>
            <a:r>
              <a:rPr lang="zh-CN" altLang="zh-CN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协议</a:t>
            </a:r>
            <a:endParaRPr lang="en-US" altLang="zh-CN" kern="100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endParaRPr lang="en-US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endParaRPr lang="en-US" altLang="zh-CN" kern="100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endParaRPr lang="en-US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endParaRPr lang="en-US" altLang="zh-CN" kern="100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endParaRPr lang="en-US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endParaRPr lang="en-US" altLang="zh-CN" kern="100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endParaRPr lang="en-US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zh-CN" altLang="en-US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第六章 </a:t>
            </a:r>
            <a:r>
              <a:rPr lang="en-US" altLang="zh-CN" kern="10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P5  P18 P21</a:t>
            </a:r>
            <a:endParaRPr lang="en-US" altLang="zh-CN" kern="100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endParaRPr lang="en-US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endParaRPr lang="zh-CN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874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714" y="756700"/>
            <a:ext cx="10142726" cy="7774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845" y="1381650"/>
            <a:ext cx="7919275" cy="40299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89760" y="2458720"/>
            <a:ext cx="3718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d/s=2.5*10</a:t>
            </a:r>
            <a:r>
              <a:rPr lang="en-US" altLang="zh-CN" baseline="30000" dirty="0" smtClean="0"/>
              <a:t>6</a:t>
            </a:r>
            <a:r>
              <a:rPr lang="en-US" altLang="zh-CN" dirty="0" smtClean="0"/>
              <a:t>/2.5*10</a:t>
            </a:r>
            <a:r>
              <a:rPr lang="en-US" altLang="zh-CN" baseline="30000" dirty="0" smtClean="0"/>
              <a:t>8</a:t>
            </a:r>
            <a:r>
              <a:rPr lang="en-US" altLang="zh-CN" dirty="0" smtClean="0"/>
              <a:t>=0.01s</a:t>
            </a:r>
          </a:p>
          <a:p>
            <a:pPr>
              <a:lnSpc>
                <a:spcPct val="150000"/>
              </a:lnSpc>
            </a:pPr>
            <a:r>
              <a:rPr lang="zh-CN" altLang="en-US" sz="3200" baseline="30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不相关</a:t>
            </a:r>
            <a:endParaRPr lang="zh-CN" altLang="en-US" sz="3200" baseline="30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9413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34" y="564510"/>
            <a:ext cx="10551003" cy="16808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310640" y="267269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) 500 kbps</a:t>
            </a:r>
            <a:endParaRPr lang="zh-CN" altLang="zh-CN" sz="2000" b="1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) 64 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seconds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（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*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10</a:t>
            </a:r>
            <a:r>
              <a:rPr lang="en-US" altLang="zh-CN" baseline="30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6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*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8/5*10</a:t>
            </a:r>
            <a:r>
              <a:rPr lang="en-US" altLang="zh-CN" baseline="30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5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）</a:t>
            </a:r>
            <a:endParaRPr lang="zh-CN" altLang="zh-CN" sz="2000" b="1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) 100kbps; 320 seconds</a:t>
            </a:r>
            <a:endParaRPr lang="zh-CN" altLang="zh-CN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52073" y="3992880"/>
            <a:ext cx="397163" cy="517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>
            <a:stCxn id="6" idx="3"/>
          </p:cNvCxnSpPr>
          <p:nvPr/>
        </p:nvCxnSpPr>
        <p:spPr>
          <a:xfrm flipV="1">
            <a:off x="2549236" y="4240415"/>
            <a:ext cx="831273" cy="110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3803068" y="4177546"/>
            <a:ext cx="818808" cy="238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872480" y="3948192"/>
            <a:ext cx="447040" cy="563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794000" y="399288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/>
              <a:t>R</a:t>
            </a:r>
            <a:r>
              <a:rPr lang="en-US" altLang="zh-CN" i="1" baseline="-25000" dirty="0" smtClean="0"/>
              <a:t>1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4052454" y="394819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/>
              <a:t>R</a:t>
            </a:r>
            <a:r>
              <a:rPr lang="en-US" altLang="zh-CN" i="1" baseline="-25000" dirty="0" smtClean="0"/>
              <a:t>2</a:t>
            </a:r>
            <a:endParaRPr lang="zh-CN" altLang="en-US" dirty="0"/>
          </a:p>
        </p:txBody>
      </p:sp>
      <p:sp>
        <p:nvSpPr>
          <p:cNvPr id="15" name="流程图: 汇总连接 14"/>
          <p:cNvSpPr/>
          <p:nvPr/>
        </p:nvSpPr>
        <p:spPr>
          <a:xfrm>
            <a:off x="3286760" y="3859292"/>
            <a:ext cx="725516" cy="793988"/>
          </a:xfrm>
          <a:prstGeom prst="flowChartSummingJunc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流程图: 汇总连接 16"/>
          <p:cNvSpPr/>
          <p:nvPr/>
        </p:nvSpPr>
        <p:spPr>
          <a:xfrm>
            <a:off x="4515197" y="3859292"/>
            <a:ext cx="725516" cy="793988"/>
          </a:xfrm>
          <a:prstGeom prst="flowChartSummingJunc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>
            <a:stCxn id="17" idx="6"/>
            <a:endCxn id="12" idx="1"/>
          </p:cNvCxnSpPr>
          <p:nvPr/>
        </p:nvCxnSpPr>
        <p:spPr>
          <a:xfrm flipV="1">
            <a:off x="5240713" y="4230132"/>
            <a:ext cx="631767" cy="26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5347392" y="3951764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5124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74" y="974180"/>
            <a:ext cx="11166162" cy="46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468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54" y="246820"/>
            <a:ext cx="9500806" cy="3155692"/>
          </a:xfrm>
          <a:prstGeom prst="rect">
            <a:avLst/>
          </a:prstGeom>
        </p:spPr>
      </p:pic>
      <p:sp>
        <p:nvSpPr>
          <p:cNvPr id="33" name="Rectangle 29"/>
          <p:cNvSpPr>
            <a:spLocks noChangeArrowheads="1"/>
          </p:cNvSpPr>
          <p:nvPr/>
        </p:nvSpPr>
        <p:spPr bwMode="auto">
          <a:xfrm>
            <a:off x="1290320" y="367823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a) </a:t>
            </a: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4" name="对象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1157247"/>
              </p:ext>
            </p:extLst>
          </p:nvPr>
        </p:nvGraphicFramePr>
        <p:xfrm>
          <a:off x="1595438" y="3714750"/>
          <a:ext cx="1571625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" name="公式" r:id="rId4" imgW="901440" imgH="241200" progId="Equation.3">
                  <p:embed/>
                </p:oleObj>
              </mc:Choice>
              <mc:Fallback>
                <p:oleObj name="公式" r:id="rId4" imgW="901440" imgH="2412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5438" y="3714750"/>
                        <a:ext cx="1571625" cy="4206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ectangle 33"/>
          <p:cNvSpPr>
            <a:spLocks noChangeArrowheads="1"/>
          </p:cNvSpPr>
          <p:nvPr/>
        </p:nvSpPr>
        <p:spPr bwMode="auto">
          <a:xfrm>
            <a:off x="1717040" y="4171950"/>
            <a:ext cx="182280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8" name="对象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317395"/>
              </p:ext>
            </p:extLst>
          </p:nvPr>
        </p:nvGraphicFramePr>
        <p:xfrm>
          <a:off x="1717041" y="4171951"/>
          <a:ext cx="1158240" cy="3417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" name="公式" r:id="rId6" imgW="774364" imgH="228501" progId="Equation.3">
                  <p:embed/>
                </p:oleObj>
              </mc:Choice>
              <mc:Fallback>
                <p:oleObj name="公式" r:id="rId6" imgW="774364" imgH="228501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7041" y="4171951"/>
                        <a:ext cx="1158240" cy="34177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文本框 38"/>
          <p:cNvSpPr txBox="1"/>
          <p:nvPr/>
        </p:nvSpPr>
        <p:spPr>
          <a:xfrm>
            <a:off x="3167063" y="3714432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seconds</a:t>
            </a:r>
            <a:endParaRPr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4481184" y="4550240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seconds</a:t>
            </a:r>
            <a:endParaRPr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>
            <a:off x="1290638" y="4158173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b)</a:t>
            </a:r>
            <a:endParaRPr lang="zh-CN" altLang="en-US" dirty="0"/>
          </a:p>
        </p:txBody>
      </p:sp>
      <p:sp>
        <p:nvSpPr>
          <p:cNvPr id="42" name="Rectangle 35"/>
          <p:cNvSpPr>
            <a:spLocks noChangeArrowheads="1"/>
          </p:cNvSpPr>
          <p:nvPr/>
        </p:nvSpPr>
        <p:spPr bwMode="auto">
          <a:xfrm>
            <a:off x="1659229" y="4564017"/>
            <a:ext cx="1298415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3" name="对象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0250279"/>
              </p:ext>
            </p:extLst>
          </p:nvPr>
        </p:nvGraphicFramePr>
        <p:xfrm>
          <a:off x="1659229" y="4564017"/>
          <a:ext cx="2697489" cy="3915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0" name="公式" r:id="rId8" imgW="1574800" imgH="228600" progId="Equation.3">
                  <p:embed/>
                </p:oleObj>
              </mc:Choice>
              <mc:Fallback>
                <p:oleObj name="公式" r:id="rId8" imgW="1574800" imgH="2286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9229" y="4564017"/>
                        <a:ext cx="2697489" cy="3915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文本框 43"/>
          <p:cNvSpPr txBox="1"/>
          <p:nvPr/>
        </p:nvSpPr>
        <p:spPr>
          <a:xfrm>
            <a:off x="1290638" y="4550240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2875281" y="4134054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seconds</a:t>
            </a:r>
            <a:endParaRPr lang="zh-CN" altLang="en-US" dirty="0"/>
          </a:p>
        </p:txBody>
      </p:sp>
      <p:sp>
        <p:nvSpPr>
          <p:cNvPr id="46" name="文本框 45"/>
          <p:cNvSpPr txBox="1"/>
          <p:nvPr/>
        </p:nvSpPr>
        <p:spPr>
          <a:xfrm>
            <a:off x="6329620" y="3663672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d) </a:t>
            </a:r>
            <a:r>
              <a:rPr lang="zh-CN" altLang="en-US" dirty="0" smtClean="0"/>
              <a:t>刚离开主机</a:t>
            </a:r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47" name="文本框 46"/>
          <p:cNvSpPr txBox="1"/>
          <p:nvPr/>
        </p:nvSpPr>
        <p:spPr>
          <a:xfrm>
            <a:off x="6332053" y="4061386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e) </a:t>
            </a:r>
            <a:r>
              <a:rPr lang="zh-CN" altLang="en-US" dirty="0" smtClean="0"/>
              <a:t>链路上</a:t>
            </a:r>
            <a:endParaRPr lang="zh-CN" altLang="en-US" dirty="0"/>
          </a:p>
        </p:txBody>
      </p:sp>
      <p:sp>
        <p:nvSpPr>
          <p:cNvPr id="48" name="文本框 47"/>
          <p:cNvSpPr txBox="1"/>
          <p:nvPr/>
        </p:nvSpPr>
        <p:spPr>
          <a:xfrm>
            <a:off x="6345785" y="4467230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</a:t>
            </a:r>
            <a:r>
              <a:rPr lang="en-US" altLang="zh-CN" dirty="0" smtClean="0"/>
              <a:t>) </a:t>
            </a:r>
            <a:r>
              <a:rPr lang="zh-CN" altLang="en-US" dirty="0" smtClean="0"/>
              <a:t>主机</a:t>
            </a:r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1261784" y="5199501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g)</a:t>
            </a:r>
            <a:endParaRPr lang="zh-CN" altLang="en-US" dirty="0"/>
          </a:p>
        </p:txBody>
      </p:sp>
      <p:graphicFrame>
        <p:nvGraphicFramePr>
          <p:cNvPr id="51" name="对象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8545833"/>
              </p:ext>
            </p:extLst>
          </p:nvPr>
        </p:nvGraphicFramePr>
        <p:xfrm>
          <a:off x="1750111" y="5095572"/>
          <a:ext cx="3239712" cy="577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1" name="公式" r:id="rId10" imgW="2209800" imgH="393700" progId="Equation.3">
                  <p:embed/>
                </p:oleObj>
              </mc:Choice>
              <mc:Fallback>
                <p:oleObj name="公式" r:id="rId10" imgW="2209800" imgH="39370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0111" y="5095572"/>
                        <a:ext cx="3239712" cy="57719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4975870" y="522074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千米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6281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24" y="334035"/>
            <a:ext cx="10390385" cy="21162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152073" y="3069240"/>
            <a:ext cx="397163" cy="517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stCxn id="5" idx="3"/>
          </p:cNvCxnSpPr>
          <p:nvPr/>
        </p:nvCxnSpPr>
        <p:spPr>
          <a:xfrm flipV="1">
            <a:off x="2549236" y="3316775"/>
            <a:ext cx="831273" cy="110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3803068" y="3253906"/>
            <a:ext cx="818808" cy="238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5872480" y="3024552"/>
            <a:ext cx="447040" cy="563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794000" y="306924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/>
              <a:t>R</a:t>
            </a:r>
            <a:r>
              <a:rPr lang="en-US" altLang="zh-CN" i="1" baseline="-25000" dirty="0" smtClean="0"/>
              <a:t>1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4052454" y="302455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/>
              <a:t>R</a:t>
            </a:r>
            <a:r>
              <a:rPr lang="en-US" altLang="zh-CN" i="1" baseline="-25000" dirty="0" smtClean="0"/>
              <a:t>2</a:t>
            </a:r>
            <a:endParaRPr lang="zh-CN" altLang="en-US" dirty="0"/>
          </a:p>
        </p:txBody>
      </p:sp>
      <p:sp>
        <p:nvSpPr>
          <p:cNvPr id="11" name="流程图: 汇总连接 10"/>
          <p:cNvSpPr/>
          <p:nvPr/>
        </p:nvSpPr>
        <p:spPr>
          <a:xfrm>
            <a:off x="3286760" y="2935652"/>
            <a:ext cx="725516" cy="793988"/>
          </a:xfrm>
          <a:prstGeom prst="flowChartSummingJunc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流程图: 汇总连接 11"/>
          <p:cNvSpPr/>
          <p:nvPr/>
        </p:nvSpPr>
        <p:spPr>
          <a:xfrm>
            <a:off x="4515197" y="2935652"/>
            <a:ext cx="725516" cy="793988"/>
          </a:xfrm>
          <a:prstGeom prst="flowChartSummingJunc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>
            <a:stCxn id="12" idx="6"/>
            <a:endCxn id="8" idx="1"/>
          </p:cNvCxnSpPr>
          <p:nvPr/>
        </p:nvCxnSpPr>
        <p:spPr>
          <a:xfrm flipV="1">
            <a:off x="5240713" y="3306492"/>
            <a:ext cx="631767" cy="26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347392" y="3028124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R3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467197" y="423276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</a:t>
            </a:r>
            <a:r>
              <a:rPr lang="en-US" altLang="zh-CN" i="1" baseline="-25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end</a:t>
            </a:r>
            <a:r>
              <a:rPr lang="en-US" altLang="zh-CN" i="1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-end</a:t>
            </a:r>
            <a:r>
              <a:rPr lang="en-US" altLang="zh-CN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= L/R</a:t>
            </a:r>
            <a:r>
              <a:rPr lang="en-US" altLang="zh-CN" i="1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en-US" altLang="zh-CN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+ L/R</a:t>
            </a:r>
            <a:r>
              <a:rPr lang="en-US" altLang="zh-CN" i="1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altLang="zh-CN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+ L/R</a:t>
            </a:r>
            <a:r>
              <a:rPr lang="en-US" altLang="zh-CN" i="1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3</a:t>
            </a:r>
            <a:r>
              <a:rPr lang="en-US" altLang="zh-CN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+ d</a:t>
            </a:r>
            <a:r>
              <a:rPr lang="en-US" altLang="zh-CN" i="1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en-US" altLang="zh-CN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/s</a:t>
            </a:r>
            <a:r>
              <a:rPr lang="en-US" altLang="zh-CN" i="1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en-US" altLang="zh-CN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+ d</a:t>
            </a:r>
            <a:r>
              <a:rPr lang="en-US" altLang="zh-CN" i="1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altLang="zh-CN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/s</a:t>
            </a:r>
            <a:r>
              <a:rPr lang="en-US" altLang="zh-CN" i="1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altLang="zh-CN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+ d</a:t>
            </a:r>
            <a:r>
              <a:rPr lang="en-US" altLang="zh-CN" i="1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3</a:t>
            </a:r>
            <a:r>
              <a:rPr lang="en-US" altLang="zh-CN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/s</a:t>
            </a:r>
            <a:r>
              <a:rPr lang="en-US" altLang="zh-CN" i="1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3</a:t>
            </a:r>
            <a:r>
              <a:rPr lang="en-US" altLang="zh-CN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+ </a:t>
            </a:r>
            <a:r>
              <a:rPr lang="en-US" altLang="zh-CN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</a:t>
            </a:r>
            <a:r>
              <a:rPr lang="en-US" altLang="zh-CN" i="1" baseline="-25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proc</a:t>
            </a:r>
            <a:r>
              <a:rPr lang="en-US" altLang="zh-CN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+ </a:t>
            </a:r>
            <a:r>
              <a:rPr lang="en-US" altLang="zh-CN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</a:t>
            </a:r>
            <a:r>
              <a:rPr lang="en-US" altLang="zh-CN" i="1" baseline="-25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proc</a:t>
            </a:r>
            <a:endParaRPr lang="zh-CN" altLang="zh-CN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zh-CN" altLang="zh-CN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答案：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6 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+ 6 + 6 + 20+16 + 4 + 3 + 3 = 64 msec.</a:t>
            </a:r>
            <a:endParaRPr lang="zh-CN" altLang="zh-CN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427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08" y="1118205"/>
            <a:ext cx="9863597" cy="3734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62545" y="2142836"/>
            <a:ext cx="7318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答：</a:t>
            </a:r>
            <a:r>
              <a:rPr lang="en-US" altLang="zh-CN" dirty="0" smtClean="0"/>
              <a:t>UDP</a:t>
            </a:r>
            <a:r>
              <a:rPr lang="zh-CN" altLang="en-US" dirty="0" smtClean="0"/>
              <a:t>，没有三次握手建立连接的过程，没有流量控制和拥塞控制。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112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422" y="583595"/>
            <a:ext cx="9858845" cy="285233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91855" y="3971636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错 对 错 错 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2555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2125</TotalTime>
  <Words>902</Words>
  <Application>Microsoft Office PowerPoint</Application>
  <PresentationFormat>宽屏</PresentationFormat>
  <Paragraphs>206</Paragraphs>
  <Slides>28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37" baseType="lpstr">
      <vt:lpstr>等线</vt:lpstr>
      <vt:lpstr>等线 Light</vt:lpstr>
      <vt:lpstr>宋体</vt:lpstr>
      <vt:lpstr>Arial</vt:lpstr>
      <vt:lpstr>Calibri</vt:lpstr>
      <vt:lpstr>Times New Roman</vt:lpstr>
      <vt:lpstr>Office 主题​​</vt:lpstr>
      <vt:lpstr>公式</vt:lpstr>
      <vt:lpstr>Microsoft 公式 3.0</vt:lpstr>
      <vt:lpstr>习题课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wxm</dc:creator>
  <cp:lastModifiedBy>wxm</cp:lastModifiedBy>
  <cp:revision>46</cp:revision>
  <dcterms:created xsi:type="dcterms:W3CDTF">2020-04-24T03:47:19Z</dcterms:created>
  <dcterms:modified xsi:type="dcterms:W3CDTF">2021-05-05T14:46:33Z</dcterms:modified>
</cp:coreProperties>
</file>